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1" r:id="rId6"/>
    <p:sldId id="345" r:id="rId7"/>
    <p:sldId id="343" r:id="rId8"/>
    <p:sldId id="344" r:id="rId9"/>
  </p:sldIdLst>
  <p:sldSz cx="7561263" cy="10693400"/>
  <p:notesSz cx="6794500" cy="9906000"/>
  <p:defaultTextStyle>
    <a:defPPr>
      <a:defRPr lang="cs-CZ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E"/>
    <a:srgbClr val="B9E5FB"/>
    <a:srgbClr val="003366"/>
    <a:srgbClr val="0099CD"/>
    <a:srgbClr val="693393"/>
    <a:srgbClr val="D3DEEB"/>
    <a:srgbClr val="E8DAF2"/>
    <a:srgbClr val="EFE6F6"/>
    <a:srgbClr val="E4D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78" autoAdjust="0"/>
    <p:restoredTop sz="99300" autoAdjust="0"/>
  </p:normalViewPr>
  <p:slideViewPr>
    <p:cSldViewPr snapToGrid="0" snapToObjects="1" showGuides="1">
      <p:cViewPr varScale="1">
        <p:scale>
          <a:sx n="55" d="100"/>
          <a:sy n="55" d="100"/>
        </p:scale>
        <p:origin x="3000" y="6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C8DA-0A12-402C-B00B-EE55C80881F5}" type="datetimeFigureOut">
              <a:rPr lang="cs-CZ" smtClean="0"/>
              <a:pPr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10E3-E4B5-4191-90BF-D9DD4636748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554400" y="540000"/>
            <a:ext cx="6681600" cy="849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8213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8C8DA-0A12-402C-B00B-EE55C80881F5}" type="datetimeFigureOut">
              <a:rPr lang="cs-CZ" smtClean="0"/>
              <a:pPr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E10E3-E4B5-4191-90BF-D9DD4636748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554400" y="540000"/>
            <a:ext cx="6681600" cy="8496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7063283" y="9922172"/>
            <a:ext cx="386617" cy="284662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defPPr>
              <a:defRPr lang="cs-CZ"/>
            </a:defPPr>
            <a:lvl1pPr marL="0" algn="r" defTabSz="99569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FBE10E3-E4B5-4191-90BF-D9DD46367480}" type="slidenum">
              <a:rPr lang="cs-CZ" sz="100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cs-CZ" sz="10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981834" y="9953924"/>
            <a:ext cx="0" cy="19800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21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78063" y="11042072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8C8DA-0A12-402C-B00B-EE55C80881F5}" type="datetimeFigureOut">
              <a:rPr lang="cs-CZ" smtClean="0"/>
              <a:pPr/>
              <a:t>09.12.2019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583432" y="11042072"/>
            <a:ext cx="2394400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418905" y="11042072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E10E3-E4B5-4191-90BF-D9DD4636748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8644"/>
            <a:ext cx="7560976" cy="984756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554182" y="540000"/>
            <a:ext cx="6682833" cy="90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8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" y="8656815"/>
            <a:ext cx="7560976" cy="2036585"/>
          </a:xfrm>
          <a:prstGeom prst="rect">
            <a:avLst/>
          </a:prstGeom>
        </p:spPr>
      </p:pic>
      <p:sp>
        <p:nvSpPr>
          <p:cNvPr id="8" name="Zástupný symbol pro text 1"/>
          <p:cNvSpPr txBox="1">
            <a:spLocks/>
          </p:cNvSpPr>
          <p:nvPr/>
        </p:nvSpPr>
        <p:spPr>
          <a:xfrm>
            <a:off x="468674" y="6584365"/>
            <a:ext cx="6681601" cy="1828115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ct val="20000"/>
              </a:spcBef>
              <a:buFontTx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cs-CZ" sz="1800" b="1" dirty="0">
                <a:solidFill>
                  <a:srgbClr val="003366"/>
                </a:solidFill>
              </a:rPr>
              <a:t>Nabídka pro</a:t>
            </a:r>
            <a:endParaRPr lang="cs-CZ" sz="1800" dirty="0">
              <a:solidFill>
                <a:srgbClr val="003366"/>
              </a:solidFill>
            </a:endParaRP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cs-CZ" sz="2400" b="1" dirty="0">
                <a:solidFill>
                  <a:srgbClr val="0070C0"/>
                </a:solidFill>
              </a:rPr>
              <a:t>Město Borohrádek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1" name="Zástupný symbol pro text 1"/>
          <p:cNvSpPr txBox="1">
            <a:spLocks/>
          </p:cNvSpPr>
          <p:nvPr/>
        </p:nvSpPr>
        <p:spPr>
          <a:xfrm>
            <a:off x="5756564" y="8611930"/>
            <a:ext cx="1555636" cy="1358456"/>
          </a:xfrm>
          <a:prstGeom prst="rect">
            <a:avLst/>
          </a:prstGeom>
        </p:spPr>
        <p:txBody>
          <a:bodyPr anchor="ctr" anchorCtr="1"/>
          <a:lstStyle>
            <a:lvl1pPr marL="0" indent="0" algn="l" defTabSz="995690" rtl="0" eaLnBrk="1" latinLnBrk="0" hangingPunct="1">
              <a:spcBef>
                <a:spcPct val="20000"/>
              </a:spcBef>
              <a:buFontTx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800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7" y="35073"/>
            <a:ext cx="7559039" cy="6449567"/>
          </a:xfrm>
          <a:prstGeom prst="rect">
            <a:avLst/>
          </a:prstGeom>
        </p:spPr>
      </p:pic>
      <p:sp>
        <p:nvSpPr>
          <p:cNvPr id="7" name="Zástupný symbol pro text 1"/>
          <p:cNvSpPr txBox="1">
            <a:spLocks/>
          </p:cNvSpPr>
          <p:nvPr/>
        </p:nvSpPr>
        <p:spPr>
          <a:xfrm>
            <a:off x="1889125" y="8242299"/>
            <a:ext cx="3978275" cy="1397679"/>
          </a:xfrm>
          <a:prstGeom prst="rect">
            <a:avLst/>
          </a:prstGeom>
        </p:spPr>
        <p:txBody>
          <a:bodyPr anchor="b" anchorCtr="0"/>
          <a:lstStyle>
            <a:lvl1pPr marL="0" indent="0" algn="l" defTabSz="995690" rtl="0" eaLnBrk="1" latinLnBrk="0" hangingPunct="1">
              <a:spcBef>
                <a:spcPct val="20000"/>
              </a:spcBef>
              <a:buFontTx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003366"/>
                </a:solidFill>
              </a:rPr>
              <a:t>Nejedná se o návrh na uzavření smlouvy.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003366"/>
                </a:solidFill>
              </a:rPr>
              <a:t>Tento dokument obsahuje informace, které jsou majetkem Československé obchodní banky, a. s., a nelze je tedy sdělovat třetím osobám bez předchozího souhlasu Československé obchodní banky, a. s.</a:t>
            </a:r>
          </a:p>
        </p:txBody>
      </p:sp>
    </p:spTree>
    <p:extLst>
      <p:ext uri="{BB962C8B-B14F-4D97-AF65-F5344CB8AC3E}">
        <p14:creationId xmlns:p14="http://schemas.microsoft.com/office/powerpoint/2010/main" val="393159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ástupný symbol pro text 1"/>
          <p:cNvSpPr txBox="1">
            <a:spLocks/>
          </p:cNvSpPr>
          <p:nvPr/>
        </p:nvSpPr>
        <p:spPr>
          <a:xfrm>
            <a:off x="602025" y="1304713"/>
            <a:ext cx="6681600" cy="1762337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ct val="20000"/>
              </a:spcBef>
              <a:buFontTx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300"/>
              </a:spcBef>
              <a:spcAft>
                <a:spcPts val="300"/>
              </a:spcAft>
              <a:defRPr/>
            </a:pPr>
            <a:r>
              <a:rPr lang="cs-CZ" dirty="0">
                <a:solidFill>
                  <a:srgbClr val="003366"/>
                </a:solidFill>
              </a:rPr>
              <a:t>V Rychnově nad Kněžnou, 28.11.2019</a:t>
            </a:r>
            <a:endParaRPr lang="cs-CZ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endParaRPr lang="cs-CZ" dirty="0">
              <a:solidFill>
                <a:srgbClr val="003366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cs-CZ" dirty="0">
                <a:solidFill>
                  <a:srgbClr val="003366"/>
                </a:solidFill>
              </a:rPr>
              <a:t>Vážený kliente,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cs-CZ" dirty="0">
                <a:solidFill>
                  <a:srgbClr val="003366"/>
                </a:solidFill>
              </a:rPr>
              <a:t>hledáte partnera, který by vám poradil, jak efektivně zhodnotit a využít vlastní zdroje nebo jak získat jiné zdroje, které by pomohly zrealizovat projekty a cíle vašeho města? 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cs-CZ" dirty="0">
                <a:solidFill>
                  <a:srgbClr val="003366"/>
                </a:solidFill>
              </a:rPr>
              <a:t>ČSOB je dlouholetým a zkušeným odborníkem na tuzemském municipálním trhu, dokáže komplexně posoudit a řešit finanční potřeby obcí.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357784" y="610481"/>
            <a:ext cx="5998231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72000"/>
            <a:r>
              <a:rPr lang="cs-CZ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CO VÁM NABÍZÍME?</a:t>
            </a:r>
          </a:p>
        </p:txBody>
      </p:sp>
      <p:pic>
        <p:nvPicPr>
          <p:cNvPr id="38" name="Obráze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0" y="573380"/>
            <a:ext cx="445770" cy="43355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691560" y="522164"/>
            <a:ext cx="6591600" cy="54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Zástupný symbol pro text 1"/>
          <p:cNvSpPr txBox="1">
            <a:spLocks/>
          </p:cNvSpPr>
          <p:nvPr/>
        </p:nvSpPr>
        <p:spPr>
          <a:xfrm>
            <a:off x="602025" y="2886874"/>
            <a:ext cx="6681600" cy="2608786"/>
          </a:xfrm>
          <a:prstGeom prst="rect">
            <a:avLst/>
          </a:prstGeom>
        </p:spPr>
        <p:txBody>
          <a:bodyPr numCol="1" spcCol="360000"/>
          <a:lstStyle>
            <a:lvl1pPr marL="0" indent="0" algn="l" defTabSz="995690" rtl="0" eaLnBrk="1" latinLnBrk="0" hangingPunct="1">
              <a:spcBef>
                <a:spcPct val="20000"/>
              </a:spcBef>
              <a:buFontTx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100" b="1" dirty="0">
                <a:solidFill>
                  <a:srgbClr val="0099CD"/>
                </a:solidFill>
              </a:rPr>
              <a:t>Co vám nabízíme?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b="1" dirty="0">
                <a:solidFill>
                  <a:srgbClr val="003366"/>
                </a:solidFill>
              </a:rPr>
              <a:t>Komplexnost</a:t>
            </a:r>
            <a:r>
              <a:rPr lang="cs-CZ" dirty="0">
                <a:solidFill>
                  <a:srgbClr val="003366"/>
                </a:solidFill>
              </a:rPr>
              <a:t> – celkové řešení obsluhy obce, včetně zřízených příspěvkových organizací v rámci ČSOB Municipálního programu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b="1" dirty="0">
                <a:solidFill>
                  <a:srgbClr val="003366"/>
                </a:solidFill>
              </a:rPr>
              <a:t>Kvalitu obsluhy </a:t>
            </a:r>
            <a:r>
              <a:rPr lang="cs-CZ" dirty="0">
                <a:solidFill>
                  <a:srgbClr val="003366"/>
                </a:solidFill>
              </a:rPr>
              <a:t>– individuální obsluha vybraným zkušeným zaměstnancem, firemním bankéřem příslušné pobočky ČSOB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b="1" dirty="0">
                <a:solidFill>
                  <a:srgbClr val="003366"/>
                </a:solidFill>
              </a:rPr>
              <a:t>Nadstandardní podmínky financování </a:t>
            </a:r>
            <a:r>
              <a:rPr lang="cs-CZ" dirty="0">
                <a:solidFill>
                  <a:srgbClr val="003366"/>
                </a:solidFill>
              </a:rPr>
              <a:t>– zvýhodněné podmínky financování přizpůsobené potřebám a finančním tokům obce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b="1" dirty="0">
                <a:solidFill>
                  <a:srgbClr val="003366"/>
                </a:solidFill>
              </a:rPr>
              <a:t>Zvýhodněné poplatky a úrokové sazby </a:t>
            </a:r>
            <a:r>
              <a:rPr lang="cs-CZ" dirty="0">
                <a:solidFill>
                  <a:srgbClr val="003366"/>
                </a:solidFill>
              </a:rPr>
              <a:t>– nejen u základních produktů ČSOB Municipální konto a ČSOB Konto pro neziskové organizace a na ně navazující další vybrané produkty a služby, ale všeobecně pro celý </a:t>
            </a:r>
            <a:r>
              <a:rPr lang="cs-CZ" dirty="0" err="1">
                <a:solidFill>
                  <a:srgbClr val="003366"/>
                </a:solidFill>
              </a:rPr>
              <a:t>subsegment</a:t>
            </a:r>
            <a:r>
              <a:rPr lang="cs-CZ" dirty="0">
                <a:solidFill>
                  <a:srgbClr val="003366"/>
                </a:solidFill>
              </a:rPr>
              <a:t> klientů komunální sféry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b="1" dirty="0">
                <a:solidFill>
                  <a:srgbClr val="003366"/>
                </a:solidFill>
              </a:rPr>
              <a:t>Rychlost</a:t>
            </a:r>
            <a:r>
              <a:rPr lang="cs-CZ" dirty="0">
                <a:solidFill>
                  <a:srgbClr val="003366"/>
                </a:solidFill>
              </a:rPr>
              <a:t> – využívání vysoce moderního platebního a zúčtovacího systému, pracujícího v reálném čase (on-line), a moderních alternativních distribučních elektronických kanálů k přímému spojení klienta s bankou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b="1" dirty="0">
                <a:solidFill>
                  <a:srgbClr val="003366"/>
                </a:solidFill>
              </a:rPr>
              <a:t>Přístup ke zdrojům </a:t>
            </a:r>
            <a:r>
              <a:rPr lang="cs-CZ" dirty="0">
                <a:solidFill>
                  <a:srgbClr val="003366"/>
                </a:solidFill>
              </a:rPr>
              <a:t>– financování provozních i investičních potřeb, včetně financování rozvojových programů s využitím zdrojů EU a státu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b="1" dirty="0">
                <a:solidFill>
                  <a:srgbClr val="003366"/>
                </a:solidFill>
              </a:rPr>
              <a:t>Poradenskou činnost </a:t>
            </a:r>
            <a:r>
              <a:rPr lang="cs-CZ" dirty="0">
                <a:solidFill>
                  <a:srgbClr val="003366"/>
                </a:solidFill>
              </a:rPr>
              <a:t>– poradenství v oblasti peněžních toků, správy volných finančních prostředků a optimalizaci investičních záměrů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b="1" dirty="0">
                <a:solidFill>
                  <a:srgbClr val="003366"/>
                </a:solidFill>
              </a:rPr>
              <a:t>Dostupnost</a:t>
            </a:r>
            <a:r>
              <a:rPr lang="cs-CZ" dirty="0">
                <a:solidFill>
                  <a:srgbClr val="003366"/>
                </a:solidFill>
              </a:rPr>
              <a:t> – nejrozsáhlejší bankovní obchodní síť v České republice</a:t>
            </a:r>
          </a:p>
        </p:txBody>
      </p:sp>
      <p:sp>
        <p:nvSpPr>
          <p:cNvPr id="8" name="Zástupný symbol pro text 1"/>
          <p:cNvSpPr txBox="1">
            <a:spLocks/>
          </p:cNvSpPr>
          <p:nvPr/>
        </p:nvSpPr>
        <p:spPr>
          <a:xfrm>
            <a:off x="602025" y="5848085"/>
            <a:ext cx="6681600" cy="2038615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ct val="20000"/>
              </a:spcBef>
              <a:buFontTx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cs-CZ" dirty="0">
                <a:solidFill>
                  <a:srgbClr val="003366"/>
                </a:solidFill>
              </a:rPr>
              <a:t>Poplatky a podmínky uvedené v této nabídce jsou fixovány pro první rok, pokud není jinak stanoveno pro jednotlivé produkty. Po uplynutí tohoto období si ČSOB vyhrazuje právo uvedené ceny změnit s tím, že tuto změnu klientovi písemně oznámí 30 dnů předem.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cs-CZ" dirty="0">
                <a:solidFill>
                  <a:srgbClr val="003366"/>
                </a:solidFill>
              </a:rPr>
              <a:t>Nabídka tvoří nedílný celek – poplatky a podmínky jsou platné pouze souhrnně. V případě, že město bude mít zájem jenom o některé produkty uvedené v této nabídce, ČSOB si po předchozí konzultaci se společností vyhrazuje právo na přehodnocení uvedených podmínek.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cs-CZ" dirty="0">
                <a:solidFill>
                  <a:srgbClr val="003366"/>
                </a:solidFill>
              </a:rPr>
              <a:t>Tato nabídka upravuje podmínky pouze pro produkty v ní uvedené, ostatní produkty a služby budou poskytovány na základě individuálně dohodnutých podmínek mezi Městem Borohrádek a ČSOB.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cs-CZ" dirty="0">
                <a:solidFill>
                  <a:srgbClr val="003366"/>
                </a:solidFill>
              </a:rPr>
              <a:t>Tato nabídka je platná do 18.12.2019. 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cs-CZ" dirty="0">
                <a:solidFill>
                  <a:srgbClr val="003366"/>
                </a:solidFill>
              </a:rPr>
              <a:t>Kontaktní osobou pro Město Borohrádek v České republice je: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10891"/>
              </p:ext>
            </p:extLst>
          </p:nvPr>
        </p:nvGraphicFramePr>
        <p:xfrm>
          <a:off x="695625" y="7965548"/>
          <a:ext cx="5184000" cy="1206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936800" algn="l"/>
                        </a:tabLst>
                        <a:defRPr/>
                      </a:pPr>
                      <a:r>
                        <a:rPr lang="cs-CZ" sz="1000" b="1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Ing. Jana Sejkorová</a:t>
                      </a:r>
                    </a:p>
                  </a:txBody>
                  <a:tcPr marL="54000" marR="5400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900" b="0" kern="1200" dirty="0">
                        <a:solidFill>
                          <a:srgbClr val="0033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heSansB-W7Bold"/>
                        </a:rPr>
                        <a:t>Firemní bankéř, pobočka ČSOB </a:t>
                      </a:r>
                      <a:endParaRPr lang="cs-CZ" sz="9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Staré náměstí 47, 516 01 Rychnov nad Kněžnou</a:t>
                      </a:r>
                    </a:p>
                  </a:txBody>
                  <a:tcPr marL="54000" marR="54000" marT="36000" marB="3600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heSansB-W7Bold"/>
                        </a:rPr>
                        <a:t>Telefon</a:t>
                      </a:r>
                      <a:endParaRPr lang="cs-CZ" sz="9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kern="120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494 510 340,</a:t>
                      </a:r>
                      <a:r>
                        <a:rPr lang="cs-CZ" sz="900" b="0" kern="1200" baseline="0" dirty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737 201 284</a:t>
                      </a:r>
                      <a:endParaRPr lang="cs-CZ" sz="900" b="0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000" marR="54000" marT="36000" marB="3600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heSansB-W7Bold"/>
                        </a:rPr>
                        <a:t>Fax</a:t>
                      </a:r>
                      <a:endParaRPr lang="cs-CZ" sz="9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494 510 335</a:t>
                      </a:r>
                    </a:p>
                  </a:txBody>
                  <a:tcPr marL="54000" marR="54000" marT="36000" marB="3600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Times New Roman"/>
                          <a:cs typeface="TheSansB-W7Bold"/>
                        </a:rPr>
                        <a:t>E-mail</a:t>
                      </a:r>
                      <a:endParaRPr lang="cs-CZ" sz="900" b="0" dirty="0">
                        <a:solidFill>
                          <a:srgbClr val="00206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jsejkorova@csob.cz</a:t>
                      </a:r>
                    </a:p>
                  </a:txBody>
                  <a:tcPr marL="54000" marR="54000" marT="36000" marB="3600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Zástupný symbol pro text 1"/>
          <p:cNvSpPr txBox="1">
            <a:spLocks/>
          </p:cNvSpPr>
          <p:nvPr/>
        </p:nvSpPr>
        <p:spPr>
          <a:xfrm>
            <a:off x="6181725" y="8183894"/>
            <a:ext cx="1092085" cy="1230525"/>
          </a:xfrm>
          <a:prstGeom prst="rect">
            <a:avLst/>
          </a:prstGeom>
        </p:spPr>
        <p:txBody>
          <a:bodyPr anchor="ctr" anchorCtr="1"/>
          <a:lstStyle>
            <a:lvl1pPr marL="0" indent="0" algn="l" defTabSz="995690" rtl="0" eaLnBrk="1" latinLnBrk="0" hangingPunct="1">
              <a:spcBef>
                <a:spcPct val="20000"/>
              </a:spcBef>
              <a:buFontTx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8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ástupný symbol pro text 1"/>
          <p:cNvSpPr txBox="1">
            <a:spLocks/>
          </p:cNvSpPr>
          <p:nvPr/>
        </p:nvSpPr>
        <p:spPr>
          <a:xfrm>
            <a:off x="602025" y="1933363"/>
            <a:ext cx="6681600" cy="2234777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ct val="20000"/>
              </a:spcBef>
              <a:buFontTx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Zřízení a vedení platebního účtu v Kč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Zasílání výpisů měsíčně poštou nebo elektronicky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Zřízení trvalého příkazu, inkasa, svolení k inkasu, včetně </a:t>
            </a:r>
            <a:r>
              <a:rPr lang="cs-CZ" dirty="0" err="1">
                <a:solidFill>
                  <a:srgbClr val="003366"/>
                </a:solidFill>
              </a:rPr>
              <a:t>SIPO</a:t>
            </a:r>
            <a:endParaRPr lang="cs-CZ" dirty="0">
              <a:solidFill>
                <a:srgbClr val="003366"/>
              </a:solidFill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Poskytování ČSOB CEB 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Vydání mezinárodní embosované karty </a:t>
            </a:r>
            <a:r>
              <a:rPr lang="cs-CZ" dirty="0" err="1">
                <a:solidFill>
                  <a:srgbClr val="003366"/>
                </a:solidFill>
              </a:rPr>
              <a:t>MasterCard</a:t>
            </a:r>
            <a:r>
              <a:rPr lang="cs-CZ" dirty="0">
                <a:solidFill>
                  <a:srgbClr val="003366"/>
                </a:solidFill>
              </a:rPr>
              <a:t> Business Standard nebo VISA Business Standard pojištěné proti ztrátě a krádeži zdarma nebo Vkladové karty Maestro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Podání a vyhodnocení žádosti o poskytnutí povoleného přečerpání účtu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Úročení probíhá v pásmech a umožňuje zhodnocovat denní zůstatky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Za vyšší měsíční poplatek poskytování ČSOB CEB Plus</a:t>
            </a:r>
          </a:p>
        </p:txBody>
      </p:sp>
      <p:graphicFrame>
        <p:nvGraphicFramePr>
          <p:cNvPr id="26" name="Tabulka 25"/>
          <p:cNvGraphicFramePr>
            <a:graphicFrameLocks noGrp="1"/>
          </p:cNvGraphicFramePr>
          <p:nvPr/>
        </p:nvGraphicFramePr>
        <p:xfrm>
          <a:off x="695625" y="1264251"/>
          <a:ext cx="6588000" cy="517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200" dirty="0">
                          <a:solidFill>
                            <a:srgbClr val="0099C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ČSOB </a:t>
                      </a:r>
                      <a:r>
                        <a:rPr lang="en-US" sz="1100" b="1" kern="1200" dirty="0" err="1">
                          <a:solidFill>
                            <a:srgbClr val="0099C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Municipální</a:t>
                      </a:r>
                      <a:r>
                        <a:rPr lang="en-US" sz="1100" b="1" kern="1200" dirty="0">
                          <a:solidFill>
                            <a:srgbClr val="0099C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0099C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konto</a:t>
                      </a:r>
                      <a:r>
                        <a:rPr lang="cs-CZ" sz="1100" b="1" kern="1200" dirty="0">
                          <a:solidFill>
                            <a:srgbClr val="0099C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endParaRPr lang="cs-CZ" sz="11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003768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Měsíční poplatek za správu</a:t>
                      </a:r>
                      <a:endParaRPr lang="cs-CZ" sz="9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36000" marB="36000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 Kč</a:t>
                      </a:r>
                      <a:endParaRPr lang="cs-CZ" sz="900" b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36000" marB="3600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1357784" y="610481"/>
            <a:ext cx="5998231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72000"/>
            <a:r>
              <a:rPr lang="cs-CZ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KONTO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0" y="573380"/>
            <a:ext cx="445770" cy="43355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691560" y="522164"/>
            <a:ext cx="6591600" cy="54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695625" y="4023732"/>
          <a:ext cx="6588000" cy="479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48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Úroková sazba k datu 4.10.2019:</a:t>
                      </a:r>
                      <a:r>
                        <a:rPr lang="cs-CZ" sz="900" b="1" baseline="0" dirty="0">
                          <a:solidFill>
                            <a:srgbClr val="003366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        </a:t>
                      </a:r>
                      <a:r>
                        <a:rPr lang="pl-PL" sz="900" dirty="0"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0,03% p.a.</a:t>
                      </a:r>
                    </a:p>
                  </a:txBody>
                  <a:tcPr marL="68580" marR="68580" marT="36000" marB="3600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E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Zástupný symbol pro text 1"/>
          <p:cNvSpPr txBox="1">
            <a:spLocks/>
          </p:cNvSpPr>
          <p:nvPr/>
        </p:nvSpPr>
        <p:spPr>
          <a:xfrm>
            <a:off x="602025" y="5829088"/>
            <a:ext cx="6681600" cy="2234777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ct val="20000"/>
              </a:spcBef>
              <a:buFontTx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endParaRPr lang="cs-CZ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9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1357784" y="610481"/>
            <a:ext cx="5998231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72000"/>
            <a:r>
              <a:rPr lang="cs-CZ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ÚVĚROVÉ PRODUKTY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20" y="573380"/>
            <a:ext cx="445770" cy="433557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563430" y="522164"/>
            <a:ext cx="6591600" cy="54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649655"/>
              </p:ext>
            </p:extLst>
          </p:nvPr>
        </p:nvGraphicFramePr>
        <p:xfrm>
          <a:off x="695625" y="1212851"/>
          <a:ext cx="6588000" cy="6397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525">
                <a:tc gridSpan="2">
                  <a:txBody>
                    <a:bodyPr/>
                    <a:lstStyle/>
                    <a:p>
                      <a:pPr marL="0" marR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b="1" kern="1200" noProof="0" dirty="0">
                          <a:solidFill>
                            <a:srgbClr val="0099CD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Účelový úvěr – indikativní nabídka</a:t>
                      </a:r>
                    </a:p>
                  </a:txBody>
                  <a:tcPr marL="54001" marR="54001" marT="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900" b="0" kern="1200" dirty="0">
                        <a:solidFill>
                          <a:srgbClr val="003366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4000" marR="54000" marT="0" marB="0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Popis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Investiční úvěr na „Rekonstrukci ulice Partyzána Petra</a:t>
                      </a: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Měna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Kč</a:t>
                      </a: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Vlastní zdroje klienta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Dle dohody i bez</a:t>
                      </a:r>
                      <a:r>
                        <a:rPr lang="cs-CZ" sz="900" b="0" i="0" u="none" strike="noStrike" baseline="0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vlastních zdrojů</a:t>
                      </a:r>
                      <a:endParaRPr lang="cs-CZ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Limit úvěru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None/>
                      </a:pPr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4 000 000,- Kč</a:t>
                      </a:r>
                      <a:endParaRPr lang="cs-CZ" sz="900" b="0" i="0" u="none" strike="noStrike" baseline="0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Datum konečné splatnosti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20.12.2025</a:t>
                      </a: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Období čerpání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Do 31.12.2020</a:t>
                      </a: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Splácení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Měsíční splátky jistiny </a:t>
                      </a:r>
                    </a:p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Celkem 60 splátek od 20.1.2021 do 20.12.2025</a:t>
                      </a: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Výše splátky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1. – 59. splátka ve výši 66.667,- Kč, poslední 60. splátka ve výši 66.647,- Kč</a:t>
                      </a:r>
                      <a:endParaRPr lang="cs-CZ" sz="900" b="0" i="0" u="none" strike="noStrike" baseline="0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900" b="0" i="0" u="none" strike="noStrike" baseline="0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Typ splácení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Lineární</a:t>
                      </a: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2469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Úrokové období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Měsíční</a:t>
                      </a:r>
                    </a:p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Výpočet úroků se provádí na bázi rok o 360 dnech a měsíc o skutečném počtu kalendářních dnů</a:t>
                      </a: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1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Datum splatnosti úroku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Poslední den příslušného úrokového období </a:t>
                      </a: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144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Úročení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900" b="0" i="0" u="none" strike="noStrike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1) Pohyblivá úroková sazba 1M PRIBOR + marže 0,80% p. a.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(1M </a:t>
                      </a:r>
                      <a:r>
                        <a:rPr lang="cs-CZ" sz="900" b="0" i="0" u="none" strike="noStrike" noProof="0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Pribor</a:t>
                      </a:r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je k</a:t>
                      </a:r>
                      <a:r>
                        <a:rPr lang="cs-CZ" sz="900" b="0" i="0" u="none" strike="noStrike" baseline="0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27.11.2019 ve výši 2,10% </a:t>
                      </a:r>
                      <a:r>
                        <a:rPr lang="cs-CZ" sz="900" b="0" i="0" u="none" strike="noStrike" baseline="0" noProof="0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p.a</a:t>
                      </a:r>
                      <a:r>
                        <a:rPr lang="cs-CZ" sz="900" b="0" i="0" u="none" strike="noStrike" baseline="0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., lze použít i další </a:t>
                      </a:r>
                      <a:r>
                        <a:rPr lang="cs-CZ" sz="900" b="0" i="0" u="none" strike="noStrike" baseline="0" noProof="0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Pribory</a:t>
                      </a:r>
                      <a:r>
                        <a:rPr lang="cs-CZ" sz="900" b="0" i="0" u="none" strike="noStrike" baseline="0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 např. 3M, 6M, příp. fixní úrokovou sazbu, celkem k 27.11.2019 pohyblivá úroková sazba  ve výši 2,90% </a:t>
                      </a:r>
                      <a:r>
                        <a:rPr lang="cs-CZ" sz="900" b="0" i="0" u="none" strike="noStrike" baseline="0" noProof="0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p.a</a:t>
                      </a:r>
                      <a:r>
                        <a:rPr lang="cs-CZ" sz="900" b="0" i="0" u="none" strike="noStrike" baseline="0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.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900" b="0" i="0" u="none" strike="noStrike" baseline="0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0" i="0" u="none" strike="noStrike" baseline="0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2) Fixní úroková sazba ve výši 2,40 % </a:t>
                      </a:r>
                      <a:r>
                        <a:rPr lang="cs-CZ" sz="900" b="0" i="0" u="none" strike="noStrike" baseline="0" noProof="0" dirty="0" err="1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p.a</a:t>
                      </a:r>
                      <a:r>
                        <a:rPr lang="cs-CZ" sz="900" b="0" i="0" u="none" strike="noStrike" baseline="0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. (mimořádné splátky úvěru se sankcí)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900" b="0" i="0" u="none" strike="noStrike" baseline="0" noProof="0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726">
                <a:tc>
                  <a:txBody>
                    <a:bodyPr/>
                    <a:lstStyle/>
                    <a:p>
                      <a:pPr algn="l" fontAlgn="ctr"/>
                      <a:r>
                        <a:rPr lang="pl-PL" sz="900" b="0" i="0" u="none" strike="noStrike" noProof="0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Poplatek za podání a vyhodnocení žádosti o úvěr</a:t>
                      </a:r>
                      <a:endParaRPr lang="cs-CZ" sz="900" b="0" i="0" u="none" strike="noStrike" noProof="0" dirty="0">
                        <a:solidFill>
                          <a:srgbClr val="003366"/>
                        </a:solidFill>
                        <a:effectLst/>
                        <a:latin typeface="Arial"/>
                      </a:endParaRP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Nebude účtován</a:t>
                      </a: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kern="1200" noProof="0" dirty="0">
                          <a:solidFill>
                            <a:srgbClr val="003366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Poplatek za poskytnutí úvěru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Nebude účtován</a:t>
                      </a: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67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kern="1200" noProof="0" dirty="0">
                          <a:solidFill>
                            <a:srgbClr val="003366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Poplatek za služby spojené se správou úvěru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Nebude účtován</a:t>
                      </a: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23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Závazková provize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Nebude účtována</a:t>
                      </a: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39994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3366"/>
                          </a:solidFill>
                          <a:effectLst/>
                          <a:latin typeface="Arial"/>
                        </a:rPr>
                        <a:t>Zajištění</a:t>
                      </a:r>
                    </a:p>
                  </a:txBody>
                  <a:tcPr marL="68400" marR="68400" marT="33941" marB="33941" anchor="ctr">
                    <a:lnL w="12700" cmpd="sng">
                      <a:noFill/>
                    </a:lnL>
                    <a:lnR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noProof="0" dirty="0">
                          <a:solidFill>
                            <a:srgbClr val="002060"/>
                          </a:solidFill>
                          <a:effectLst/>
                          <a:latin typeface="Arial"/>
                        </a:rPr>
                        <a:t>Bez zajištění</a:t>
                      </a:r>
                    </a:p>
                  </a:txBody>
                  <a:tcPr marL="68400" marR="68400" marT="33941" marB="33941" anchor="ctr">
                    <a:lnL w="635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F6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32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1"/>
          <p:cNvSpPr txBox="1">
            <a:spLocks/>
          </p:cNvSpPr>
          <p:nvPr/>
        </p:nvSpPr>
        <p:spPr>
          <a:xfrm>
            <a:off x="443552" y="590550"/>
            <a:ext cx="6771834" cy="7183593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ct val="20000"/>
              </a:spcBef>
              <a:buFontTx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300" b="1" dirty="0">
                <a:solidFill>
                  <a:srgbClr val="003366"/>
                </a:solidFill>
              </a:rPr>
              <a:t>Základní dokumenty požadované ČSOB při žádosti o financování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Originál, popř. notářsky ověřenou kopii zápisu z ustavujícího zasedání zastupitelstva obce, vč. zápisu o volbě starosty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Originál zápisu, popř. výpisu ze zápisu z jednání zastupitelstva obce, ze kterého je zřejmé, že došlo ke schválení přijetí úvěru, způsobu jeho splácení a zajištění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Zastupitelstvem schválený rozpočet na příslušný rok, popř. rozpočtové provizorium aktuální k datu žádosti o úvěr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Finanční a účetní výkazy za poslední uzavřené roční účetní období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Přehled o závazcích vůči bankám a dalším subjektům a podrozvahových závazcích včetně splátkového kalendáře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Popis záměru, s uvedením základních charakteristik, ekonomického rozboru a dalších informací o předmětu úvěru, jako jsou např. kupní smlouvy k nemovitostem, smlouvy o dílo, stavení povolení apod.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Potvrzení o bezdlužnosti vůči státu a zdravotním pojišťovnám – čestné prohlášení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Prohlášení o vzájemných vazbách k jiným subjektům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Doklady týkající se navrhovaného zajištění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r>
              <a:rPr lang="cs-CZ" dirty="0">
                <a:solidFill>
                  <a:srgbClr val="003366"/>
                </a:solidFill>
              </a:rPr>
              <a:t>Další přílohy s údaji k doplňujícímu prokázání ekonomické a finanční způsobilosti klienta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endParaRPr lang="cs-CZ" dirty="0">
              <a:solidFill>
                <a:srgbClr val="003366"/>
              </a:solidFill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endParaRPr lang="cs-CZ" dirty="0">
              <a:solidFill>
                <a:srgbClr val="003366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sz="1300" b="1" dirty="0">
                <a:solidFill>
                  <a:srgbClr val="003366"/>
                </a:solidFill>
              </a:rPr>
              <a:t>Podmínky pro poskytování úvěrů a produktů s úvěrovým rizikem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sz="100" b="1" dirty="0">
              <a:solidFill>
                <a:srgbClr val="0099CD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003366"/>
                </a:solidFill>
              </a:rPr>
              <a:t>Podepsaná dokumentace, přijatelná pro klienta i ČSOB, obsahuje běžná ustanovení obsažená v Úvěrových obchodních podmínkách a dále specifická ujednání obsažená v konkrétní smlouvě, tj.  </a:t>
            </a:r>
            <a:r>
              <a:rPr lang="cs-CZ" dirty="0" err="1">
                <a:solidFill>
                  <a:srgbClr val="003366"/>
                </a:solidFill>
              </a:rPr>
              <a:t>např.závazek</a:t>
            </a:r>
            <a:r>
              <a:rPr lang="cs-CZ" dirty="0">
                <a:solidFill>
                  <a:srgbClr val="003366"/>
                </a:solidFill>
              </a:rPr>
              <a:t> klienta směrovat podíl inkas svých pohledávek na účty vedené u ČSOB  a dále výše vlastních zdrojů jakožto procento z plánované investice (není požadováno).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003366"/>
                </a:solidFill>
              </a:rPr>
              <a:t>Zajištění je sjednáno individuálně v příslušné smlouvě. V případě, že před podpisem smlouvy dojde k neočekávaným změnám tržních podmínek, banka si vyhrazuje právo změnit či zrušit tuto indikativní nabídku. Poskytnutí úvěru a produktů s úvěrovým rizikem podléhá konečnému schválení příslušných orgánů ČSOB.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endParaRPr lang="cs-CZ" dirty="0">
              <a:solidFill>
                <a:srgbClr val="003366"/>
              </a:solidFill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endParaRPr lang="cs-CZ" dirty="0">
              <a:solidFill>
                <a:srgbClr val="003366"/>
              </a:solidFill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endParaRPr lang="cs-CZ" dirty="0">
              <a:solidFill>
                <a:srgbClr val="003366"/>
              </a:solidFill>
            </a:endParaRP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Clr>
                <a:srgbClr val="0099CD"/>
              </a:buClr>
              <a:buSzPct val="80000"/>
              <a:buFont typeface="Wingdings" pitchFamily="2" charset="2"/>
              <a:buChar char="l"/>
            </a:pPr>
            <a:endParaRPr lang="cs-CZ" dirty="0">
              <a:solidFill>
                <a:srgbClr val="003366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0099CD"/>
              </a:buClr>
              <a:buSzPct val="80000"/>
            </a:pPr>
            <a:r>
              <a:rPr lang="cs-CZ" sz="1300" b="1" dirty="0">
                <a:solidFill>
                  <a:srgbClr val="003366"/>
                </a:solidFill>
              </a:rPr>
              <a:t>Jedná se o indikativní nabídku, které podléhá schválení na příslušných schvalovacích úrovních ČSOB.</a:t>
            </a:r>
          </a:p>
        </p:txBody>
      </p:sp>
      <p:sp>
        <p:nvSpPr>
          <p:cNvPr id="3" name="Zástupný symbol pro text 1"/>
          <p:cNvSpPr txBox="1">
            <a:spLocks/>
          </p:cNvSpPr>
          <p:nvPr/>
        </p:nvSpPr>
        <p:spPr>
          <a:xfrm>
            <a:off x="443552" y="293428"/>
            <a:ext cx="6407624" cy="7205166"/>
          </a:xfrm>
          <a:prstGeom prst="rect">
            <a:avLst/>
          </a:prstGeom>
        </p:spPr>
        <p:txBody>
          <a:bodyPr/>
          <a:lstStyle>
            <a:lvl1pPr marL="0" indent="0" algn="l" defTabSz="995690" rtl="0" eaLnBrk="1" latinLnBrk="0" hangingPunct="1">
              <a:spcBef>
                <a:spcPct val="20000"/>
              </a:spcBef>
              <a:buFontTx/>
              <a:buNone/>
              <a:defRPr sz="9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endParaRPr lang="cs-CZ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072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ExternalClientsDocument xmlns="ff7a0712-d8ad-4c26-8366-fbd9e1b6e619">false</ExternalClientsDocument>
    <AccessibleForCSOBGroup xmlns="ff7a0712-d8ad-4c26-8366-fbd9e1b6e619">false</AccessibleForCSOBGroup>
    <DocumentKeywords xmlns="ff7a0712-d8ad-4c26-8366-fbd9e1b6e619">Nabídka</DocumentKeywords>
    <DocumentExpiration xmlns="ff7a0712-d8ad-4c26-8366-fbd9e1b6e619">2016-01-30T23:00:00+00:00</DocumentExpiration>
    <DocumentValidUntil xmlns="ff7a0712-d8ad-4c26-8366-fbd9e1b6e619">2016-01-30T23:00:00+00:00</DocumentValidUntil>
    <ParentFolderUrl xmlns="ff7a0712-d8ad-4c26-8366-fbd9e1b6e619">
      <Url>http://nas.intranet.csob.cz/Dokumenty/KnihovnaDokumentu/Produkty%20a%20služby/SME%20úvěry/Subsegmenty/Municipality</Url>
      <Description>Produkty a služby/SME úvěry/Subsegmenty/Municipality</Description>
    </ParentFolderUrl>
    <ShortURL xmlns="334d16f3-9d0b-44de-8818-700c2222f6f6">/8ZH66TX</ShortURL>
    <DocumentLanguage xmlns="ff7a0712-d8ad-4c26-8366-fbd9e1b6e619">1</DocumentLanguage>
    <TargetGroup xmlns="ff7a0712-d8ad-4c26-8366-fbd9e1b6e619">
      <Value>4</Value>
    </TargetGroup>
    <DocumentAuthor xmlns="ff7a0712-d8ad-4c26-8366-fbd9e1b6e619">
      <UserInfo>
        <DisplayName/>
        <AccountId xsi:nil="true"/>
        <AccountType/>
      </UserInfo>
    </DocumentAuthor>
    <DocumentValidSince xmlns="ff7a0712-d8ad-4c26-8366-fbd9e1b6e619">2014-11-23T23:00:00+00:00</DocumentValidSince>
    <DocumentCreator xmlns="ff7a0712-d8ad-4c26-8366-fbd9e1b6e619">Josef Vaňousek</DocumentCreator>
    <Garant xmlns="334d16f3-9d0b-44de-8818-700c2222f6f6">
      <UserInfo>
        <DisplayName>GLOW001\ja23217</DisplayName>
        <AccountId>2576</AccountId>
        <AccountType/>
      </UserInfo>
    </Garant>
    <DocumentDescription xmlns="ff7a0712-d8ad-4c26-8366-fbd9e1b6e619">Nabídka MUNI</DocumentDescrip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 (ČSOB)" ma:contentTypeID="0x010100B8AD253C3C7E47ED8226BC9F8D2D587500F0AB53D6F7634B4187D1EE1801819090" ma:contentTypeVersion="45" ma:contentTypeDescription="Vytvořit nový dokument" ma:contentTypeScope="" ma:versionID="b134443f90b2411277a9a488248d04e7">
  <xsd:schema xmlns:xsd="http://www.w3.org/2001/XMLSchema" xmlns:p="http://schemas.microsoft.com/office/2006/metadata/properties" xmlns:ns2="ff7a0712-d8ad-4c26-8366-fbd9e1b6e619" xmlns:ns3="334d16f3-9d0b-44de-8818-700c2222f6f6" targetNamespace="http://schemas.microsoft.com/office/2006/metadata/properties" ma:root="true" ma:fieldsID="52da95e40a4c77633290c3f850a5ff74" ns2:_="" ns3:_="">
    <xsd:import namespace="ff7a0712-d8ad-4c26-8366-fbd9e1b6e619"/>
    <xsd:import namespace="334d16f3-9d0b-44de-8818-700c2222f6f6"/>
    <xsd:element name="properties">
      <xsd:complexType>
        <xsd:sequence>
          <xsd:element name="documentManagement">
            <xsd:complexType>
              <xsd:all>
                <xsd:element ref="ns2:DocumentDescription" minOccurs="0"/>
                <xsd:element ref="ns2:DocumentKeywords" minOccurs="0"/>
                <xsd:element ref="ns2:DocumentValidSince" minOccurs="0"/>
                <xsd:element ref="ns2:DocumentValidUntil" minOccurs="0"/>
                <xsd:element ref="ns2:DocumentExpiration"/>
                <xsd:element ref="ns2:TargetGroup" minOccurs="0"/>
                <xsd:element ref="ns2:DocumentLanguage"/>
                <xsd:element ref="ns2:DocumentCreator" minOccurs="0"/>
                <xsd:element ref="ns3:Garant"/>
                <xsd:element ref="ns2:ExternalClientsDocument" minOccurs="0"/>
                <xsd:element ref="ns2:AccessibleForCSOBGroup" minOccurs="0"/>
                <xsd:element ref="ns3:ShortURL" minOccurs="0"/>
                <xsd:element ref="ns2:DocumentAuthor" minOccurs="0"/>
                <xsd:element ref="ns2:ParentFolderUr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f7a0712-d8ad-4c26-8366-fbd9e1b6e619" elementFormDefault="qualified">
    <xsd:import namespace="http://schemas.microsoft.com/office/2006/documentManagement/types"/>
    <xsd:element name="DocumentDescription" ma:index="2" nillable="true" ma:displayName="Popis" ma:description="Volitelný podrobnější popis obsahu a účelu dokumentu, abstrakt" ma:internalName="DocumentDescription" ma:readOnly="false">
      <xsd:simpleType>
        <xsd:restriction base="dms:Note"/>
      </xsd:simpleType>
    </xsd:element>
    <xsd:element name="DocumentKeywords" ma:index="3" nillable="true" ma:displayName="Klíčová slova" ma:description="Vložte klíčová slova dokumentu oddělěná čárkou" ma:internalName="DocumentKeywords" ma:readOnly="false">
      <xsd:simpleType>
        <xsd:restriction base="dms:Note"/>
      </xsd:simpleType>
    </xsd:element>
    <xsd:element name="DocumentValidSince" ma:index="4" nillable="true" ma:displayName="Platnost od" ma:description="Datum, od kterého je obsah dokumentu platný, relevantní (DD.MM.RRRR)" ma:format="DateOnly" ma:internalName="DocumentValidSince" ma:readOnly="false">
      <xsd:simpleType>
        <xsd:restriction base="dms:DateTime"/>
      </xsd:simpleType>
    </xsd:element>
    <xsd:element name="DocumentValidUntil" ma:index="5" nillable="true" ma:displayName="Platnost do" ma:description="Datum ukončení platnosti, relevantnosti obsahu dokumentu (DD.MM.RRRR)" ma:format="DateOnly" ma:internalName="DocumentValidUntil" ma:readOnly="false">
      <xsd:simpleType>
        <xsd:restriction base="dms:DateTime"/>
      </xsd:simpleType>
    </xsd:element>
    <xsd:element name="DocumentExpiration" ma:index="6" ma:displayName="Datum expirace" ma:description="Datum, po kterém je možné rozhodnout o smazání nebo přesunutí dokumentu do Archivu (DD.MM.RRRR)" ma:format="DateOnly" ma:internalName="DocumentExpiration" ma:readOnly="false">
      <xsd:simpleType>
        <xsd:restriction base="dms:DateTime"/>
      </xsd:simpleType>
    </xsd:element>
    <xsd:element name="TargetGroup" ma:index="7" nillable="true" ma:displayName="Cílová skupina" ma:default="" ma:description="Vyberte cílovou skupinu, pro kterou je dokument nebo složka relevantní" ma:list="{11d21bfd-7dc8-47a1-a0ec-b1b7f057d4c3}" ma:internalName="TargetGroup" ma:readOnly="false" ma:showField="Title" ma:web="334d16f3-9d0b-44de-8818-700c2222f6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Language" ma:index="8" ma:displayName="Jazyk" ma:description="Jazyková verze dokumentu" ma:list="{d9d6cc09-e932-4cf9-8d40-ff31788195b5}" ma:internalName="DocumentLanguage" ma:readOnly="false" ma:showField="Title" ma:web="334d16f3-9d0b-44de-8818-700c2222f6f6">
      <xsd:simpleType>
        <xsd:restriction base="dms:Lookup"/>
      </xsd:simpleType>
    </xsd:element>
    <xsd:element name="DocumentCreator" ma:index="9" nillable="true" ma:displayName="Autor" ma:description="Jméno autora" ma:internalName="DocumentCreator" ma:readOnly="false">
      <xsd:simpleType>
        <xsd:restriction base="dms:Text"/>
      </xsd:simpleType>
    </xsd:element>
    <xsd:element name="ExternalClientsDocument" ma:index="11" nillable="true" ma:displayName="Dokument pro externí použití" ma:default="0" ma:description="Zaškrtněte, pokud může být dokument komunikován mimo banku" ma:internalName="ExternalClientsDocument" ma:readOnly="false">
      <xsd:simpleType>
        <xsd:restriction base="dms:Boolean"/>
      </xsd:simpleType>
    </xsd:element>
    <xsd:element name="AccessibleForCSOBGroup" ma:index="12" nillable="true" ma:displayName="Přístupné pro ČSOB Skupinu" ma:default="0" ma:description="Zaškrtněte, pokud byl dokument schválen pro sdílení s ČSOB Skupinou" ma:internalName="AccessibleForCSOBGroup" ma:readOnly="false">
      <xsd:simpleType>
        <xsd:restriction base="dms:Boolean"/>
      </xsd:simpleType>
    </xsd:element>
    <xsd:element name="DocumentAuthor" ma:index="18" nillable="true" ma:displayName="Autor" ma:description="Jméno autora" ma:hidden="true" ma:internalName="DocumentAuthor" ma:readOnly="false" ma:showField="ImnName" ma:web="334d16f3-9d0b-44de-8818-700c2222f6f6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arentFolderUrl" ma:index="22" nillable="true" ma:displayName="URL nadřazené složky" ma:format="Hyperlink" ma:hidden="true" ma:internalName="ParentFolder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334d16f3-9d0b-44de-8818-700c2222f6f6" elementFormDefault="qualified">
    <xsd:import namespace="http://schemas.microsoft.com/office/2006/documentManagement/types"/>
    <xsd:element name="Garant" ma:index="10" ma:displayName="Garant" ma:description="Uživatel se stejnými právy k dokumentu jako přispěvatel" ma:internalName="Garant" ma:readOnly="false" ma:showField="ImnName" ma:web="334d16f3-9d0b-44de-8818-700c2222f6f6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ortURL" ma:index="13" nillable="true" ma:displayName="Zkrácené URL" ma:internalName="ShortURL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Typ Obsahu"/>
        <xsd:element ref="dc:title" maxOccurs="1" ma:index="1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0FD0BB-C6C6-414E-9244-520237C04795}">
  <ds:schemaRefs>
    <ds:schemaRef ds:uri="ff7a0712-d8ad-4c26-8366-fbd9e1b6e619"/>
    <ds:schemaRef ds:uri="http://purl.org/dc/terms/"/>
    <ds:schemaRef ds:uri="http://schemas.microsoft.com/office/2006/documentManagement/types"/>
    <ds:schemaRef ds:uri="334d16f3-9d0b-44de-8818-700c2222f6f6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3E7C24-AEDB-4AA0-9335-AA3C57972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7a0712-d8ad-4c26-8366-fbd9e1b6e619"/>
    <ds:schemaRef ds:uri="334d16f3-9d0b-44de-8818-700c2222f6f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E7F1EC3-5B35-40D1-874E-7E5DC5DF8F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4971</TotalTime>
  <Words>1051</Words>
  <Application>Microsoft Office PowerPoint</Application>
  <PresentationFormat>Vlastní</PresentationFormat>
  <Paragraphs>114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Komplexní nabídka MUNI</dc:title>
  <dc:creator>Ludroth</dc:creator>
  <cp:lastModifiedBy>Kapuciánová Lenka</cp:lastModifiedBy>
  <cp:revision>294</cp:revision>
  <cp:lastPrinted>2019-02-07T08:26:11Z</cp:lastPrinted>
  <dcterms:created xsi:type="dcterms:W3CDTF">2014-03-02T08:36:01Z</dcterms:created>
  <dcterms:modified xsi:type="dcterms:W3CDTF">2019-12-09T07:32:57Z</dcterms:modified>
  <cp:category>Veřejné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0x010100B8AD253C3C7E47ED8226BC9F8D2D587500F0AB53D6F7634B4187D1EE1801819090</vt:lpwstr>
  </property>
  <property fmtid="{D5CDD505-2E9C-101B-9397-08002B2CF9AE}" pid="3" name="UsageApproval">
    <vt:lpwstr>Čeká na schválení</vt:lpwstr>
  </property>
  <property fmtid="{D5CDD505-2E9C-101B-9397-08002B2CF9AE}" pid="4" name="CSOB-DocumentTagging.ClassificationMark.P00">
    <vt:lpwstr>&lt;ClassificationMark xmlns:xsi="http://www.w3.org/2001/XMLSchema-instance" xmlns:xsd="http://www.w3.org/2001/XMLSchema" margin="NaN" class="C0" owner="Ludroth" position="BottomMiddle" marginX="0" marginY="0" classifiedOn="2018-01-23T09:15:03.194074+01</vt:lpwstr>
  </property>
  <property fmtid="{D5CDD505-2E9C-101B-9397-08002B2CF9AE}" pid="5" name="CSOB-DocumentTagging.ClassificationMark.P01">
    <vt:lpwstr>:00" showPrintedBy="false" showPrintDate="false" language="cs" ApplicationVersion="Microsoft PowerPoint, 15.0" addinVersion="5.8.11.0" template="CSOB"&gt;&lt;history bulk="false" class="Veřejné" code="C0" user="SEJKOROVÁ Jana" date="2018-01-23T09:15:03.303</vt:lpwstr>
  </property>
  <property fmtid="{D5CDD505-2E9C-101B-9397-08002B2CF9AE}" pid="6" name="CSOB-DocumentTagging.ClassificationMark.P02">
    <vt:lpwstr>4483+01:00" /&gt;&lt;recipients /&gt;&lt;documentOwners /&gt;&lt;/ClassificationMark&gt;</vt:lpwstr>
  </property>
  <property fmtid="{D5CDD505-2E9C-101B-9397-08002B2CF9AE}" pid="7" name="CSOB-DocumentTagging.ClassificationMark">
    <vt:lpwstr>￼PARTS:3</vt:lpwstr>
  </property>
  <property fmtid="{D5CDD505-2E9C-101B-9397-08002B2CF9AE}" pid="8" name="CSOB-DocumentClasification">
    <vt:lpwstr>Veřejné</vt:lpwstr>
  </property>
  <property fmtid="{D5CDD505-2E9C-101B-9397-08002B2CF9AE}" pid="9" name="CSOB-DLP">
    <vt:lpwstr>CSOB-DLP:TAGPublic</vt:lpwstr>
  </property>
</Properties>
</file>